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sldIdLst>
    <p:sldId id="260" r:id="rId2"/>
    <p:sldId id="276" r:id="rId3"/>
    <p:sldId id="259" r:id="rId4"/>
    <p:sldId id="275" r:id="rId5"/>
    <p:sldId id="286" r:id="rId6"/>
    <p:sldId id="281" r:id="rId7"/>
    <p:sldId id="283" r:id="rId8"/>
    <p:sldId id="263" r:id="rId9"/>
    <p:sldId id="261" r:id="rId10"/>
    <p:sldId id="264" r:id="rId11"/>
    <p:sldId id="277" r:id="rId12"/>
    <p:sldId id="265" r:id="rId13"/>
    <p:sldId id="280" r:id="rId14"/>
    <p:sldId id="287" r:id="rId15"/>
    <p:sldId id="267" r:id="rId16"/>
    <p:sldId id="288" r:id="rId17"/>
    <p:sldId id="271" r:id="rId18"/>
    <p:sldId id="289" r:id="rId19"/>
    <p:sldId id="272" r:id="rId20"/>
    <p:sldId id="268" r:id="rId21"/>
    <p:sldId id="293" r:id="rId22"/>
    <p:sldId id="269" r:id="rId23"/>
    <p:sldId id="270" r:id="rId24"/>
    <p:sldId id="279" r:id="rId25"/>
    <p:sldId id="284" r:id="rId26"/>
    <p:sldId id="290" r:id="rId27"/>
    <p:sldId id="29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2"/>
    <p:restoredTop sz="94705"/>
  </p:normalViewPr>
  <p:slideViewPr>
    <p:cSldViewPr snapToGrid="0" snapToObjects="1">
      <p:cViewPr varScale="1">
        <p:scale>
          <a:sx n="108" d="100"/>
          <a:sy n="108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95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72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8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0503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9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96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2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90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96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2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7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5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6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6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1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7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4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9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5F819DB-2C66-5748-BC46-C691F23A1F29}" type="datetimeFigureOut">
              <a:rPr lang="en-US" smtClean="0"/>
              <a:t>8/2/18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621D29C-CFD4-4E45-BEB7-670BB220D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8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99F-1569-FD49-8052-A8B6061D8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5" y="3227184"/>
            <a:ext cx="11514798" cy="920150"/>
          </a:xfrm>
        </p:spPr>
        <p:txBody>
          <a:bodyPr/>
          <a:lstStyle/>
          <a:p>
            <a:r>
              <a:rPr lang="en-US" dirty="0"/>
              <a:t>Group 6 Project</a:t>
            </a:r>
            <a:br>
              <a:rPr lang="en-US" dirty="0"/>
            </a:br>
            <a:r>
              <a:rPr lang="en-US" sz="2000" dirty="0"/>
              <a:t>Patrick Landis &amp; Brian Sizemore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C3EFF-3999-6745-8F3A-03018D79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704" y="2741409"/>
            <a:ext cx="457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96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11A3-84C0-FF41-A5E8-EC66D621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8D380-C802-6F42-8F8D-78D51E99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27DCC-4AA4-DA48-B628-43290271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5" y="2214694"/>
            <a:ext cx="5614416" cy="3659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2A5E88-FFD2-444C-96AE-A99E123C6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280" y="2214693"/>
            <a:ext cx="5614416" cy="36590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5EAE44-6457-D843-900C-C3F7EC0CB048}"/>
              </a:ext>
            </a:extLst>
          </p:cNvPr>
          <p:cNvSpPr/>
          <p:nvPr/>
        </p:nvSpPr>
        <p:spPr>
          <a:xfrm>
            <a:off x="331305" y="5873744"/>
            <a:ext cx="5342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Boxplot showing all of our data. Check out those outliers.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BFD712-D898-2B48-8F3B-4412363720E5}"/>
              </a:ext>
            </a:extLst>
          </p:cNvPr>
          <p:cNvSpPr/>
          <p:nvPr/>
        </p:nvSpPr>
        <p:spPr>
          <a:xfrm>
            <a:off x="6246280" y="5873744"/>
            <a:ext cx="4821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Boxplot zoomed into pledged amount &lt;=$20,000</a:t>
            </a:r>
          </a:p>
        </p:txBody>
      </p:sp>
    </p:spTree>
    <p:extLst>
      <p:ext uri="{BB962C8B-B14F-4D97-AF65-F5344CB8AC3E}">
        <p14:creationId xmlns:p14="http://schemas.microsoft.com/office/powerpoint/2010/main" val="249066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6452F-1863-1148-863A-6965F5A1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0967C7-A4AE-0F4C-9263-FCF53941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53" y="2704171"/>
            <a:ext cx="10364451" cy="1596177"/>
          </a:xfrm>
        </p:spPr>
        <p:txBody>
          <a:bodyPr/>
          <a:lstStyle/>
          <a:p>
            <a:r>
              <a:rPr lang="en-US" dirty="0"/>
              <a:t>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903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66FBF-454E-1940-8AFB-0D287E865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88467-1E02-6D43-BE95-F075F6698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7435B9-99E2-9C44-9A61-4147FDA3A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795" y="1739593"/>
            <a:ext cx="8062456" cy="476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7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75A7-92C6-6546-A754-FABF9A7C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348E8-DBD4-FB43-B40B-1E260F91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1D2D8-855A-0B4C-B01E-EB8E9D10A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5" y="2036643"/>
            <a:ext cx="5572512" cy="3552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73B21-9A67-6D4F-BB2E-B2B06B945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6643"/>
            <a:ext cx="5544324" cy="35342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90C0B8-A0D8-714D-B7EA-76EAA989D8EA}"/>
              </a:ext>
            </a:extLst>
          </p:cNvPr>
          <p:cNvSpPr/>
          <p:nvPr/>
        </p:nvSpPr>
        <p:spPr>
          <a:xfrm>
            <a:off x="5297544" y="1568363"/>
            <a:ext cx="1596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RMSE=10,363 </a:t>
            </a:r>
          </a:p>
          <a:p>
            <a:pPr algn="ctr"/>
            <a:r>
              <a:rPr lang="en-US" dirty="0"/>
              <a:t>R^2=.318</a:t>
            </a:r>
          </a:p>
        </p:txBody>
      </p:sp>
    </p:spTree>
    <p:extLst>
      <p:ext uri="{BB962C8B-B14F-4D97-AF65-F5344CB8AC3E}">
        <p14:creationId xmlns:p14="http://schemas.microsoft.com/office/powerpoint/2010/main" val="4229261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5896-99FC-024D-8320-5E7CB4E4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34502"/>
          </a:xfrm>
        </p:spPr>
        <p:txBody>
          <a:bodyPr/>
          <a:lstStyle/>
          <a:p>
            <a:r>
              <a:rPr lang="en-US" dirty="0"/>
              <a:t>Linear Model Analysis &amp; Conclusion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1A9FB-00C4-784A-95D9-CA318A64E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09" y="1526650"/>
            <a:ext cx="3871587" cy="2420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E15D6-642B-5344-92BF-CBCA4F1CC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83" y="1526650"/>
            <a:ext cx="4210743" cy="2725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7221B-909A-F640-96E5-444B7E679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4221329"/>
            <a:ext cx="4156767" cy="2605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DEF39-49DE-A246-8813-8C673F395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483" y="4496843"/>
            <a:ext cx="3992130" cy="20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8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8DB4-6240-5D42-BA93-D26ACABB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81802-3E25-FA46-8BFB-7E041887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A0EE94-A402-3544-B398-A7DEAD292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3" y="2079320"/>
            <a:ext cx="5075393" cy="395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5E1AC-5447-CD4A-887B-C79B28B10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907" y="2214694"/>
            <a:ext cx="6270344" cy="38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3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E70D-60DB-2140-B477-7AEE0672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8D9B2-F920-CB42-89B4-4FEC3CDE9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0" y="1918833"/>
            <a:ext cx="5682980" cy="3562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016B4-6C44-8740-BC7D-40727415F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8833"/>
            <a:ext cx="5682980" cy="3562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75EFE-4446-8341-A4DF-F4419E60A589}"/>
              </a:ext>
            </a:extLst>
          </p:cNvPr>
          <p:cNvSpPr txBox="1"/>
          <p:nvPr/>
        </p:nvSpPr>
        <p:spPr>
          <a:xfrm>
            <a:off x="730385" y="1638665"/>
            <a:ext cx="1073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rmse</a:t>
            </a:r>
            <a:r>
              <a:rPr lang="en-US" dirty="0"/>
              <a:t>=9,666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1ADF7-BEDB-436A-9F71-82A365389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8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9803-356D-D541-8ED8-151F881A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A77A3-48FA-BC40-8856-17898A75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036EC2-FB88-D74A-B67E-602F810C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0" y="2184720"/>
            <a:ext cx="4908750" cy="3915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5FB7C-3CF3-3544-AD77-3CB18B38E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633" y="2214694"/>
            <a:ext cx="4812718" cy="388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01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434E-F24A-0342-9046-D95AB97F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38AE1-8554-AE43-9692-3F7EEC1D9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77" y="1910572"/>
            <a:ext cx="7496045" cy="4511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A94E0-6C85-4EC6-B3C1-BEC22CE95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25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75A7-92C6-6546-A754-FABF9A7C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348E8-DBD4-FB43-B40B-1E260F91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135A43-9EE0-504C-82D8-7467BA807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89" y="1848439"/>
            <a:ext cx="5643303" cy="3537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9C30F-D994-C644-B735-5CDB3CC4E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62" y="2049089"/>
            <a:ext cx="5323234" cy="3337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F38B44-E421-8943-9ACB-1B6FD53DB673}"/>
              </a:ext>
            </a:extLst>
          </p:cNvPr>
          <p:cNvSpPr txBox="1"/>
          <p:nvPr/>
        </p:nvSpPr>
        <p:spPr>
          <a:xfrm>
            <a:off x="3962400" y="1567459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RMSE=6,788</a:t>
            </a:r>
          </a:p>
        </p:txBody>
      </p:sp>
    </p:spTree>
    <p:extLst>
      <p:ext uri="{BB962C8B-B14F-4D97-AF65-F5344CB8AC3E}">
        <p14:creationId xmlns:p14="http://schemas.microsoft.com/office/powerpoint/2010/main" val="1891288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E05E-8861-F141-8A54-B9A747ABA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53" y="2704171"/>
            <a:ext cx="10364451" cy="1596177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E8158-86EA-E24B-9651-42CE563A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83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73CD-F153-4E4C-B174-D1E557F9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FE7F8-E5A8-744C-BC58-DE333BD1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6EDBE3-B2CF-4087-8523-0D6A73CD9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214695"/>
            <a:ext cx="10364452" cy="35765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</a:t>
            </a:r>
          </a:p>
          <a:p>
            <a:pPr lvl="1"/>
            <a:r>
              <a:rPr lang="en-US" dirty="0"/>
              <a:t>Grid search of costs ranging between 0.75 and 1.25</a:t>
            </a:r>
          </a:p>
          <a:p>
            <a:pPr lvl="1"/>
            <a:r>
              <a:rPr lang="en-US" dirty="0"/>
              <a:t>Best cost of 1</a:t>
            </a:r>
          </a:p>
          <a:p>
            <a:r>
              <a:rPr lang="en-US" dirty="0"/>
              <a:t>Radial</a:t>
            </a:r>
          </a:p>
          <a:p>
            <a:pPr lvl="1"/>
            <a:r>
              <a:rPr lang="da-DK" dirty="0"/>
              <a:t>Grid search of sigmas between 0.01 and 0.2 and cost between 0.75 and 1.25</a:t>
            </a:r>
          </a:p>
          <a:p>
            <a:pPr lvl="1"/>
            <a:r>
              <a:rPr lang="da-DK" dirty="0"/>
              <a:t>Best cost of 1.25 and Sigma of 0.01</a:t>
            </a:r>
          </a:p>
          <a:p>
            <a:r>
              <a:rPr lang="da-DK" dirty="0"/>
              <a:t>Least Squares SVM</a:t>
            </a:r>
          </a:p>
          <a:p>
            <a:pPr lvl="1"/>
            <a:r>
              <a:rPr lang="da-DK" dirty="0"/>
              <a:t>Adaptive Grid Search using 20 steps for a max gamma of 20 and a max lambda of 0.01</a:t>
            </a:r>
          </a:p>
          <a:p>
            <a:pPr lvl="1"/>
            <a:r>
              <a:rPr lang="da-DK" dirty="0"/>
              <a:t>Best Gamma was 4 and Best Lambda was 0.0008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8CBD4-FC2C-CC4B-A58F-5BA4FC08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445C5F-CDFD-9C46-8697-FEA858D5F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2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73CD-F153-4E4C-B174-D1E557F9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SVM – Linear </a:t>
            </a:r>
            <a:r>
              <a:rPr lang="en-US" dirty="0" err="1"/>
              <a:t>Kernal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FE7F8-E5A8-744C-BC58-DE333BD1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DA2BFE-1788-486A-BAA7-96A2AAE85F69}"/>
              </a:ext>
            </a:extLst>
          </p:cNvPr>
          <p:cNvSpPr txBox="1"/>
          <p:nvPr/>
        </p:nvSpPr>
        <p:spPr>
          <a:xfrm>
            <a:off x="4474346" y="1680660"/>
            <a:ext cx="2796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RMSE: 8568.32</a:t>
            </a:r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DE1C44-8FA7-48E4-8748-A82962EE1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76" y="2439290"/>
            <a:ext cx="5984724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499B1F-568A-4EBB-841D-4B60E95A2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39290"/>
            <a:ext cx="598472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0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198B-A719-B045-A76D-55ADB9310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863" y="636808"/>
            <a:ext cx="10364451" cy="1596177"/>
          </a:xfrm>
        </p:spPr>
        <p:txBody>
          <a:bodyPr/>
          <a:lstStyle/>
          <a:p>
            <a:r>
              <a:rPr lang="en-US" dirty="0"/>
              <a:t>SVM – Radial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86237-6E08-DB46-8A66-44EE1C562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ECF8C8-F37D-42C7-9B24-BF4594991E9F}"/>
              </a:ext>
            </a:extLst>
          </p:cNvPr>
          <p:cNvSpPr txBox="1"/>
          <p:nvPr/>
        </p:nvSpPr>
        <p:spPr>
          <a:xfrm>
            <a:off x="4820575" y="1704513"/>
            <a:ext cx="217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RMSE: 7435.97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D31A7-045B-4644-8E57-D6DD08185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76" y="2214694"/>
            <a:ext cx="5984724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380ED-4E1D-45C3-8672-48A78A03F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14694"/>
            <a:ext cx="598472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14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8868-1625-C84A-B781-42515A74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- Least Squares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A59AD-DD19-AC4E-B947-322A7B3FD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3519C-75A1-459E-906A-FDF2918A7665}"/>
              </a:ext>
            </a:extLst>
          </p:cNvPr>
          <p:cNvSpPr txBox="1"/>
          <p:nvPr/>
        </p:nvSpPr>
        <p:spPr>
          <a:xfrm>
            <a:off x="4820575" y="1704513"/>
            <a:ext cx="217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RMSE: 7087.35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05CF9-95CC-4680-B85E-A06BF5E3D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76" y="2111284"/>
            <a:ext cx="5984724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80D6B-42CD-4B67-A733-BEF3DD620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11284"/>
            <a:ext cx="598472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26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6452F-1863-1148-863A-6965F5A1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0967C7-A4AE-0F4C-9263-FCF53941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53" y="2704171"/>
            <a:ext cx="10364451" cy="1596177"/>
          </a:xfrm>
        </p:spPr>
        <p:txBody>
          <a:bodyPr/>
          <a:lstStyle/>
          <a:p>
            <a:r>
              <a:rPr lang="en-US" dirty="0"/>
              <a:t>Conclusion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6672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5406-CA2E-5341-ADA6-09A3F869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B776E-9BD3-42D2-8E11-5747A1EE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15" y="2214694"/>
            <a:ext cx="5963770" cy="3420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DBB043-5E0F-461B-A20D-56357EDE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1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EDFCE-96F8-4B69-89D1-3A24777F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209B7-B7D1-40AC-A912-B6F7A4688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right track to create better predictions, but need more time to feature engineer and develop a model that can accurately predict the Pledged Amount</a:t>
            </a:r>
          </a:p>
          <a:p>
            <a:r>
              <a:rPr lang="en-US" dirty="0"/>
              <a:t>Need more data (and more current data)</a:t>
            </a:r>
          </a:p>
          <a:p>
            <a:r>
              <a:rPr lang="en-US" dirty="0"/>
              <a:t>Focus on smaller campaign range</a:t>
            </a:r>
          </a:p>
          <a:p>
            <a:r>
              <a:rPr lang="en-US" dirty="0"/>
              <a:t>trade offs between computational effort of the model, interpretability, and relatively marginal decreases in RMSE</a:t>
            </a:r>
          </a:p>
          <a:p>
            <a:pPr lvl="1"/>
            <a:r>
              <a:rPr lang="en-US" dirty="0"/>
              <a:t>SVM and Random Forest took quite a while to compute depending on the kernel, libraries, solvers, or methods 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F3160-E461-45D6-921D-97CFF028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3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96452F-1863-1148-863A-6965F5A1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0967C7-A4AE-0F4C-9263-FCF53941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53" y="2704171"/>
            <a:ext cx="10364451" cy="1596177"/>
          </a:xfrm>
        </p:spPr>
        <p:txBody>
          <a:bodyPr/>
          <a:lstStyle/>
          <a:p>
            <a:r>
              <a:rPr lang="en-US" dirty="0"/>
              <a:t>Questions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3094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336B-8690-A546-8512-86253819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raise the most $?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7C7F59-031E-3B4E-8C24-72F66D2C903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034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Kickstarter is a great resource to raise capitol for a new or growing business.</a:t>
            </a:r>
          </a:p>
          <a:p>
            <a:r>
              <a:rPr lang="en-US" dirty="0"/>
              <a:t>With approximately a 64% failure rate, it’s difficult for business owners to know how much money they can raise using crowdfunding.</a:t>
            </a:r>
          </a:p>
          <a:p>
            <a:pPr lvl="1"/>
            <a:r>
              <a:rPr lang="en-US" dirty="0"/>
              <a:t>If they had a tool/model to help them estimate their returns, they could more effectively market and maximize their Kickstarter efforts.</a:t>
            </a:r>
          </a:p>
          <a:p>
            <a:r>
              <a:rPr lang="en-US" dirty="0"/>
              <a:t>We would like to know how we can raise the maximum amount.</a:t>
            </a:r>
          </a:p>
          <a:p>
            <a:pPr lvl="1"/>
            <a:r>
              <a:rPr lang="en-US" dirty="0"/>
              <a:t>Can we predict, based on the dataset, how much money a particular campaign should or could make based on the predictors?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308B8-EA52-4BA9-ACDB-371A6AA5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EE5846-75B2-E944-9CEC-F2BB95620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53" y="2704171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58117-C794-014F-ACFA-A8E1C3E2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65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4246-8F03-624F-9C51-1211AC95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Variables</a:t>
            </a:r>
            <a:br>
              <a:rPr lang="en-US" dirty="0"/>
            </a:br>
            <a:r>
              <a:rPr lang="en-US" sz="1800" dirty="0"/>
              <a:t>Transformations and Pre-Processing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5E67-6C5B-4A40-A60D-3F216A31A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58" y="1903956"/>
            <a:ext cx="11373633" cy="4384109"/>
          </a:xfrm>
        </p:spPr>
        <p:txBody>
          <a:bodyPr numCol="5">
            <a:normAutofit fontScale="85000"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highlight>
                  <a:srgbClr val="00FF00"/>
                </a:highlight>
              </a:rPr>
              <a:t>Id</a:t>
            </a:r>
          </a:p>
          <a:p>
            <a:pPr>
              <a:spcBef>
                <a:spcPts val="0"/>
              </a:spcBef>
            </a:pPr>
            <a:r>
              <a:rPr lang="en-US" dirty="0"/>
              <a:t>Currency</a:t>
            </a:r>
          </a:p>
          <a:p>
            <a:pPr>
              <a:spcBef>
                <a:spcPts val="0"/>
              </a:spcBef>
            </a:pPr>
            <a:r>
              <a:rPr lang="en-US" dirty="0" err="1"/>
              <a:t>Top.Category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ighlight>
                  <a:srgbClr val="00FFFF"/>
                </a:highlight>
              </a:rPr>
              <a:t>Updates</a:t>
            </a:r>
          </a:p>
          <a:p>
            <a:pPr>
              <a:spcBef>
                <a:spcPts val="0"/>
              </a:spcBef>
            </a:pPr>
            <a:r>
              <a:rPr lang="en-US" dirty="0">
                <a:highlight>
                  <a:srgbClr val="00FFFF"/>
                </a:highlight>
              </a:rPr>
              <a:t>Comments</a:t>
            </a:r>
          </a:p>
          <a:p>
            <a:pPr>
              <a:spcBef>
                <a:spcPts val="0"/>
              </a:spcBef>
            </a:pPr>
            <a:r>
              <a:rPr lang="en-US" dirty="0">
                <a:highlight>
                  <a:srgbClr val="00FFFF"/>
                </a:highlight>
              </a:rPr>
              <a:t>Rewards</a:t>
            </a:r>
          </a:p>
          <a:p>
            <a:pPr>
              <a:spcBef>
                <a:spcPts val="0"/>
              </a:spcBef>
            </a:pPr>
            <a:r>
              <a:rPr lang="en-US" dirty="0">
                <a:highlight>
                  <a:srgbClr val="FFFF00"/>
                </a:highlight>
              </a:rPr>
              <a:t>Goal</a:t>
            </a:r>
          </a:p>
          <a:p>
            <a:pPr>
              <a:spcBef>
                <a:spcPts val="0"/>
              </a:spcBef>
            </a:pPr>
            <a:r>
              <a:rPr lang="en-US" dirty="0">
                <a:highlight>
                  <a:srgbClr val="FFFF00"/>
                </a:highlight>
              </a:rPr>
              <a:t>Pledged</a:t>
            </a:r>
          </a:p>
          <a:p>
            <a:pPr>
              <a:spcBef>
                <a:spcPts val="0"/>
              </a:spcBef>
            </a:pPr>
            <a:r>
              <a:rPr lang="en-US" dirty="0">
                <a:highlight>
                  <a:srgbClr val="00FFFF"/>
                </a:highlight>
              </a:rPr>
              <a:t>Backers</a:t>
            </a:r>
          </a:p>
          <a:p>
            <a:pPr>
              <a:spcBef>
                <a:spcPts val="0"/>
              </a:spcBef>
            </a:pPr>
            <a:r>
              <a:rPr lang="en-US" dirty="0" err="1"/>
              <a:t>Duration.in.Days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Facebook.Connected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>
                <a:highlight>
                  <a:srgbClr val="00FFFF"/>
                </a:highlight>
              </a:rPr>
              <a:t>Facebook.Friends</a:t>
            </a:r>
            <a:endParaRPr lang="en-US" dirty="0">
              <a:highlight>
                <a:srgbClr val="00FFFF"/>
              </a:highlight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highlight>
                  <a:srgbClr val="00FFFF"/>
                </a:highlight>
              </a:rPr>
              <a:t>Facebook.Shares</a:t>
            </a:r>
            <a:endParaRPr lang="en-US" dirty="0">
              <a:highlight>
                <a:srgbClr val="00FFFF"/>
              </a:highlight>
            </a:endParaRPr>
          </a:p>
          <a:p>
            <a:pPr>
              <a:spcBef>
                <a:spcPts val="0"/>
              </a:spcBef>
            </a:pPr>
            <a:r>
              <a:rPr lang="en-US" dirty="0" err="1"/>
              <a:t>Has.Video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>
                <a:highlight>
                  <a:srgbClr val="00FFFF"/>
                </a:highlight>
              </a:rPr>
              <a:t>Projects.Created</a:t>
            </a:r>
            <a:endParaRPr lang="en-US" dirty="0">
              <a:highlight>
                <a:srgbClr val="00FFFF"/>
              </a:highlight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highlight>
                  <a:srgbClr val="00FFFF"/>
                </a:highlight>
              </a:rPr>
              <a:t>Projects.Backed</a:t>
            </a:r>
            <a:endParaRPr lang="en-US" dirty="0">
              <a:highlight>
                <a:srgbClr val="00FFFF"/>
              </a:highlight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highlight>
                  <a:srgbClr val="00FFFF"/>
                </a:highlight>
              </a:rPr>
              <a:t>X..Videos</a:t>
            </a:r>
            <a:endParaRPr lang="en-US" dirty="0">
              <a:highlight>
                <a:srgbClr val="00FFFF"/>
              </a:highlight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highlight>
                  <a:srgbClr val="00FFFF"/>
                </a:highlight>
              </a:rPr>
              <a:t>X..Images</a:t>
            </a:r>
            <a:endParaRPr lang="en-US" dirty="0">
              <a:highlight>
                <a:srgbClr val="00FFFF"/>
              </a:highlight>
            </a:endParaRPr>
          </a:p>
          <a:p>
            <a:pPr>
              <a:spcBef>
                <a:spcPts val="0"/>
              </a:spcBef>
            </a:pPr>
            <a:r>
              <a:rPr lang="en-US" dirty="0" err="1"/>
              <a:t>X..Words..Description</a:t>
            </a:r>
            <a:r>
              <a:rPr lang="en-US" dirty="0"/>
              <a:t>.</a:t>
            </a:r>
          </a:p>
          <a:p>
            <a:pPr>
              <a:spcBef>
                <a:spcPts val="0"/>
              </a:spcBef>
            </a:pPr>
            <a:r>
              <a:rPr lang="en-US" dirty="0"/>
              <a:t>X..Words..</a:t>
            </a:r>
            <a:r>
              <a:rPr lang="en-US" dirty="0" err="1"/>
              <a:t>Risks.and.Challenges</a:t>
            </a:r>
            <a:r>
              <a:rPr lang="en-US" dirty="0"/>
              <a:t>.</a:t>
            </a:r>
          </a:p>
          <a:p>
            <a:pPr>
              <a:spcBef>
                <a:spcPts val="0"/>
              </a:spcBef>
            </a:pPr>
            <a:r>
              <a:rPr lang="en-US" dirty="0">
                <a:highlight>
                  <a:srgbClr val="00FFFF"/>
                </a:highlight>
              </a:rPr>
              <a:t>X..FAQs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D.Word1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D.Word2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D.Word3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D.Word4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D.Word5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D.WordCount1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D.WordCount2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D.WordCount3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D.WordCount4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D.WordCount5</a:t>
            </a: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D.Anger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D.Anticipation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D.Disgust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D.Fear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D.Sadness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D.Surprise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D.Trust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D.Positive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D.Negative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D.syuzhet.score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D.Joy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D.syuzhet.sum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D.syuzhet.mean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R.Word1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R.Word2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R.Word3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R.Word4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R.Word5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R.WordCount1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R.WordCount2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R.WordCount3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R.WordCount4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R.WordCount5</a:t>
            </a: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R.Anger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R.Anticipation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R.Disgust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R.Fear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R.Sadness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R.Surprise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R.Trust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R.Positive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R.Negative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R.Joy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R.syuzhet.score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R.syuzhet.sum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R.syuzhet.mean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FAF9D-9036-414C-87DF-68E59507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35B3-74E4-C74F-BAED-F929DFB9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and Dirty 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6FAA-093A-4E43-8FBA-6665CEF50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docs.d</a:t>
            </a:r>
            <a:r>
              <a:rPr lang="en-US" dirty="0"/>
              <a:t> = Corpus(</a:t>
            </a:r>
            <a:r>
              <a:rPr lang="en-US" dirty="0" err="1"/>
              <a:t>VectorSource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docs.d</a:t>
            </a:r>
            <a:r>
              <a:rPr lang="en-US" dirty="0"/>
              <a:t> = </a:t>
            </a:r>
            <a:r>
              <a:rPr lang="en-US" dirty="0" err="1"/>
              <a:t>tm_map</a:t>
            </a:r>
            <a:r>
              <a:rPr lang="en-US" dirty="0"/>
              <a:t>(</a:t>
            </a:r>
            <a:r>
              <a:rPr lang="en-US" dirty="0" err="1"/>
              <a:t>docs.d</a:t>
            </a:r>
            <a:r>
              <a:rPr lang="en-US" dirty="0"/>
              <a:t>, </a:t>
            </a:r>
            <a:r>
              <a:rPr lang="en-US" dirty="0" err="1"/>
              <a:t>content_transformer</a:t>
            </a:r>
            <a:r>
              <a:rPr lang="en-US" dirty="0"/>
              <a:t>(</a:t>
            </a:r>
            <a:r>
              <a:rPr lang="en-US" dirty="0" err="1"/>
              <a:t>tolower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docs.d</a:t>
            </a:r>
            <a:r>
              <a:rPr lang="en-US" dirty="0"/>
              <a:t> = </a:t>
            </a:r>
            <a:r>
              <a:rPr lang="en-US" dirty="0" err="1"/>
              <a:t>tm_map</a:t>
            </a:r>
            <a:r>
              <a:rPr lang="en-US" dirty="0"/>
              <a:t>(</a:t>
            </a:r>
            <a:r>
              <a:rPr lang="en-US" dirty="0" err="1"/>
              <a:t>docs.d</a:t>
            </a:r>
            <a:r>
              <a:rPr lang="en-US" dirty="0"/>
              <a:t>, </a:t>
            </a:r>
            <a:r>
              <a:rPr lang="en-US" dirty="0" err="1"/>
              <a:t>removeNumbers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docs.d</a:t>
            </a:r>
            <a:r>
              <a:rPr lang="en-US" dirty="0"/>
              <a:t> = </a:t>
            </a:r>
            <a:r>
              <a:rPr lang="en-US" dirty="0" err="1"/>
              <a:t>tm_map</a:t>
            </a:r>
            <a:r>
              <a:rPr lang="en-US" dirty="0"/>
              <a:t>(</a:t>
            </a:r>
            <a:r>
              <a:rPr lang="en-US" dirty="0" err="1"/>
              <a:t>docs.d</a:t>
            </a:r>
            <a:r>
              <a:rPr lang="en-US" dirty="0"/>
              <a:t>, </a:t>
            </a:r>
            <a:r>
              <a:rPr lang="en-US" dirty="0" err="1"/>
              <a:t>removeWords,stopwords</a:t>
            </a:r>
            <a:r>
              <a:rPr lang="en-US" dirty="0"/>
              <a:t>("</a:t>
            </a:r>
            <a:r>
              <a:rPr lang="en-US" dirty="0" err="1"/>
              <a:t>english</a:t>
            </a:r>
            <a:r>
              <a:rPr lang="en-US" dirty="0"/>
              <a:t>"))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docs.d</a:t>
            </a:r>
            <a:r>
              <a:rPr lang="en-US" dirty="0"/>
              <a:t> = </a:t>
            </a:r>
            <a:r>
              <a:rPr lang="en-US" dirty="0" err="1"/>
              <a:t>tm_map</a:t>
            </a:r>
            <a:r>
              <a:rPr lang="en-US" dirty="0"/>
              <a:t>(</a:t>
            </a:r>
            <a:r>
              <a:rPr lang="en-US" dirty="0" err="1"/>
              <a:t>docs.d</a:t>
            </a:r>
            <a:r>
              <a:rPr lang="en-US" dirty="0"/>
              <a:t>, </a:t>
            </a:r>
            <a:r>
              <a:rPr lang="en-US" dirty="0" err="1"/>
              <a:t>removePunctuation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docs.d</a:t>
            </a:r>
            <a:r>
              <a:rPr lang="en-US" dirty="0"/>
              <a:t> = </a:t>
            </a:r>
            <a:r>
              <a:rPr lang="en-US" dirty="0" err="1"/>
              <a:t>tm_map</a:t>
            </a:r>
            <a:r>
              <a:rPr lang="en-US" dirty="0"/>
              <a:t>(</a:t>
            </a:r>
            <a:r>
              <a:rPr lang="en-US" dirty="0" err="1"/>
              <a:t>docs.d</a:t>
            </a:r>
            <a:r>
              <a:rPr lang="en-US" dirty="0"/>
              <a:t>, </a:t>
            </a:r>
            <a:r>
              <a:rPr lang="en-US" dirty="0" err="1"/>
              <a:t>removeWords</a:t>
            </a:r>
            <a:r>
              <a:rPr lang="en-US" dirty="0"/>
              <a:t>, c('\n'))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docs.d</a:t>
            </a:r>
            <a:r>
              <a:rPr lang="en-US" dirty="0"/>
              <a:t> = </a:t>
            </a:r>
            <a:r>
              <a:rPr lang="en-US" dirty="0" err="1"/>
              <a:t>tm_map</a:t>
            </a:r>
            <a:r>
              <a:rPr lang="en-US" dirty="0"/>
              <a:t>(</a:t>
            </a:r>
            <a:r>
              <a:rPr lang="en-US" dirty="0" err="1"/>
              <a:t>docs.d</a:t>
            </a:r>
            <a:r>
              <a:rPr lang="en-US" dirty="0"/>
              <a:t>, </a:t>
            </a:r>
            <a:r>
              <a:rPr lang="en-US" dirty="0" err="1"/>
              <a:t>stemDocument</a:t>
            </a:r>
            <a:r>
              <a:rPr lang="en-US" dirty="0"/>
              <a:t>, language = "</a:t>
            </a:r>
            <a:r>
              <a:rPr lang="en-US" dirty="0" err="1"/>
              <a:t>english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3A828-8057-EB42-948F-740F8DD0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9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3EC9-FC21-8048-8EE3-06A19F27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D6972-F025-5E44-8DF4-C7B63DE3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was generated?</a:t>
            </a:r>
          </a:p>
          <a:p>
            <a:pPr lvl="1"/>
            <a:r>
              <a:rPr lang="en-US" dirty="0"/>
              <a:t>Aggregate counts of the Top Words (Column Names d.WordCount1, R.WordCount2, </a:t>
            </a:r>
            <a:r>
              <a:rPr lang="en-US" dirty="0" err="1"/>
              <a:t>ect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Emotionality Scores (Anger, Joy, Disgust, Anticipation, Trust, </a:t>
            </a:r>
            <a:r>
              <a:rPr lang="en-US" dirty="0" err="1"/>
              <a:t>ect</a:t>
            </a:r>
            <a:r>
              <a:rPr lang="en-US" dirty="0"/>
              <a:t>.)</a:t>
            </a:r>
          </a:p>
          <a:p>
            <a:pPr lvl="1"/>
            <a:r>
              <a:rPr lang="en-US" dirty="0"/>
              <a:t>Positive or Negative Sentiment of the corpus/document</a:t>
            </a:r>
          </a:p>
          <a:p>
            <a:pPr lvl="1"/>
            <a:r>
              <a:rPr lang="en-US" dirty="0"/>
              <a:t>aggregate positivity or negativity of corpus/document</a:t>
            </a:r>
          </a:p>
          <a:p>
            <a:r>
              <a:rPr lang="en-US" dirty="0"/>
              <a:t>Joined back into data 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3437A-1E8F-3143-AD77-1D74B66D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61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F802-33D2-C84B-A3EE-FA7984AE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95316-2D9A-6842-8D21-E1FC825F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6887D-2AFD-5149-A1F1-E1F98BBA1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8" r="11514"/>
          <a:stretch/>
        </p:blipFill>
        <p:spPr>
          <a:xfrm>
            <a:off x="913775" y="2214694"/>
            <a:ext cx="4642338" cy="3732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5E0A6-2268-804A-B13B-8CA912EB5C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79" r="12121"/>
          <a:stretch/>
        </p:blipFill>
        <p:spPr>
          <a:xfrm>
            <a:off x="6548521" y="1680028"/>
            <a:ext cx="4729705" cy="42675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8625-D9FD-6E4C-9911-F06C1211DAD6}"/>
              </a:ext>
            </a:extLst>
          </p:cNvPr>
          <p:cNvSpPr/>
          <p:nvPr/>
        </p:nvSpPr>
        <p:spPr>
          <a:xfrm>
            <a:off x="6548521" y="5947549"/>
            <a:ext cx="2805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Sentiment Analysis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D66902-FD21-5C44-81D5-F4E854DFA978}"/>
              </a:ext>
            </a:extLst>
          </p:cNvPr>
          <p:cNvSpPr/>
          <p:nvPr/>
        </p:nvSpPr>
        <p:spPr>
          <a:xfrm>
            <a:off x="913775" y="5979589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Original Data</a:t>
            </a:r>
          </a:p>
        </p:txBody>
      </p:sp>
    </p:spTree>
    <p:extLst>
      <p:ext uri="{BB962C8B-B14F-4D97-AF65-F5344CB8AC3E}">
        <p14:creationId xmlns:p14="http://schemas.microsoft.com/office/powerpoint/2010/main" val="304749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0469-C813-544F-B1E5-AB9332B4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3938D-91AB-534C-B1F6-45254B2EB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5" y="393921"/>
            <a:ext cx="457200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71AD9-25DD-E547-9AB5-616A39EC2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96" y="1728413"/>
            <a:ext cx="5413153" cy="4535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D3A6D-0BC8-45FB-B53A-9ED6E066F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019" y="1696876"/>
            <a:ext cx="4938532" cy="45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2835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2968</TotalTime>
  <Words>748</Words>
  <Application>Microsoft Macintosh PowerPoint</Application>
  <PresentationFormat>Widescreen</PresentationFormat>
  <Paragraphs>138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Tw Cen MT</vt:lpstr>
      <vt:lpstr>Droplet</vt:lpstr>
      <vt:lpstr>Group 6 Project Patrick Landis &amp; Brian Sizemore</vt:lpstr>
      <vt:lpstr>Problem Statement</vt:lpstr>
      <vt:lpstr>How to raise the most $?</vt:lpstr>
      <vt:lpstr>Data</vt:lpstr>
      <vt:lpstr>List of Variables Transformations and Pre-Processing</vt:lpstr>
      <vt:lpstr>Quick and Dirty Text Analysis</vt:lpstr>
      <vt:lpstr>Text Analysis</vt:lpstr>
      <vt:lpstr>Correlations</vt:lpstr>
      <vt:lpstr>Distributions</vt:lpstr>
      <vt:lpstr>Outliers</vt:lpstr>
      <vt:lpstr>Models</vt:lpstr>
      <vt:lpstr>Linear Model</vt:lpstr>
      <vt:lpstr>Linear Model Results</vt:lpstr>
      <vt:lpstr>Linear Model Analysis &amp; Conclusion </vt:lpstr>
      <vt:lpstr>Tree Tuning</vt:lpstr>
      <vt:lpstr>Tree Results</vt:lpstr>
      <vt:lpstr>Random Forest Tuning</vt:lpstr>
      <vt:lpstr>Forest Importance</vt:lpstr>
      <vt:lpstr>Forest Results</vt:lpstr>
      <vt:lpstr>SVM Tuning</vt:lpstr>
      <vt:lpstr>SVM – Linear Kernal</vt:lpstr>
      <vt:lpstr>SVM – Radial</vt:lpstr>
      <vt:lpstr>SVM - Least Squares</vt:lpstr>
      <vt:lpstr>Conclusion</vt:lpstr>
      <vt:lpstr>Model Performance</vt:lpstr>
      <vt:lpstr>Takeaways</vt:lpstr>
      <vt:lpstr>Questions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Uniqueness of problem and approach</dc:title>
  <dc:creator>Patrick Landis</dc:creator>
  <cp:lastModifiedBy>Patrick Landis</cp:lastModifiedBy>
  <cp:revision>52</cp:revision>
  <dcterms:created xsi:type="dcterms:W3CDTF">2018-07-04T16:02:33Z</dcterms:created>
  <dcterms:modified xsi:type="dcterms:W3CDTF">2018-08-03T21:54:41Z</dcterms:modified>
</cp:coreProperties>
</file>